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7" r:id="rId7"/>
    <p:sldId id="268" r:id="rId8"/>
    <p:sldId id="269" r:id="rId9"/>
    <p:sldId id="270" r:id="rId10"/>
    <p:sldId id="293" r:id="rId11"/>
    <p:sldId id="295" r:id="rId12"/>
    <p:sldId id="296" r:id="rId13"/>
    <p:sldId id="297" r:id="rId14"/>
    <p:sldId id="298" r:id="rId15"/>
    <p:sldId id="299" r:id="rId16"/>
    <p:sldId id="300" r:id="rId17"/>
    <p:sldId id="302" r:id="rId18"/>
    <p:sldId id="301" r:id="rId19"/>
    <p:sldId id="303" r:id="rId20"/>
    <p:sldId id="304" r:id="rId21"/>
    <p:sldId id="305" r:id="rId22"/>
    <p:sldId id="306" r:id="rId23"/>
    <p:sldId id="307" r:id="rId24"/>
    <p:sldId id="308" r:id="rId25"/>
    <p:sldId id="314" r:id="rId26"/>
    <p:sldId id="309" r:id="rId27"/>
    <p:sldId id="310" r:id="rId28"/>
    <p:sldId id="312" r:id="rId29"/>
    <p:sldId id="311" r:id="rId30"/>
    <p:sldId id="313" r:id="rId31"/>
    <p:sldId id="258" r:id="rId32"/>
    <p:sldId id="272" r:id="rId33"/>
    <p:sldId id="315" r:id="rId34"/>
    <p:sldId id="316" r:id="rId35"/>
    <p:sldId id="317" r:id="rId36"/>
    <p:sldId id="31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6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9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6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9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47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7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81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57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714D1-1317-3F48-912C-6B803BA18C5A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02395-3AFA-B644-9827-2A7A49966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1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0333"/>
            <a:ext cx="7772400" cy="14700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Simulation nonsense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632775"/>
            <a:ext cx="6400800" cy="1752600"/>
          </a:xfrm>
        </p:spPr>
        <p:txBody>
          <a:bodyPr/>
          <a:lstStyle/>
          <a:p>
            <a:pPr algn="l"/>
            <a:r>
              <a:rPr lang="en-US" dirty="0"/>
              <a:t>Chris “butterfly boy” Halsch</a:t>
            </a:r>
          </a:p>
        </p:txBody>
      </p:sp>
      <p:pic>
        <p:nvPicPr>
          <p:cNvPr id="6" name="Picture 5" descr="A red circle with a black center&#10;&#10;Description automatically generated with low confidence">
            <a:extLst>
              <a:ext uri="{FF2B5EF4-FFF2-40B4-BE49-F238E27FC236}">
                <a16:creationId xmlns:a16="http://schemas.microsoft.com/office/drawing/2014/main" id="{2768144E-1F6F-6A4C-B184-9657C345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1" y="2394858"/>
            <a:ext cx="6117770" cy="40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1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t-test</a:t>
            </a:r>
          </a:p>
        </p:txBody>
      </p:sp>
      <p:pic>
        <p:nvPicPr>
          <p:cNvPr id="11" name="Content Placeholder 10" descr="A close-up of a map&#10;&#10;Description automatically generated">
            <a:extLst>
              <a:ext uri="{FF2B5EF4-FFF2-40B4-BE49-F238E27FC236}">
                <a16:creationId xmlns:a16="http://schemas.microsoft.com/office/drawing/2014/main" id="{786DABDE-E35A-3544-BA51-BB1F5257F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758" y="1238199"/>
            <a:ext cx="7362483" cy="5345163"/>
          </a:xfrm>
        </p:spPr>
      </p:pic>
    </p:spTree>
    <p:extLst>
      <p:ext uri="{BB962C8B-B14F-4D97-AF65-F5344CB8AC3E}">
        <p14:creationId xmlns:p14="http://schemas.microsoft.com/office/powerpoint/2010/main" val="134625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t-test</a:t>
            </a:r>
          </a:p>
        </p:txBody>
      </p:sp>
      <p:pic>
        <p:nvPicPr>
          <p:cNvPr id="11" name="Content Placeholder 10" descr="A close-up of a map&#10;&#10;Description automatically generated">
            <a:extLst>
              <a:ext uri="{FF2B5EF4-FFF2-40B4-BE49-F238E27FC236}">
                <a16:creationId xmlns:a16="http://schemas.microsoft.com/office/drawing/2014/main" id="{786DABDE-E35A-3544-BA51-BB1F5257F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758" y="1238199"/>
            <a:ext cx="7362483" cy="5345163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F7D2743-8D54-6F40-9414-55F7042E6683}"/>
              </a:ext>
            </a:extLst>
          </p:cNvPr>
          <p:cNvSpPr/>
          <p:nvPr/>
        </p:nvSpPr>
        <p:spPr>
          <a:xfrm>
            <a:off x="4604657" y="3634740"/>
            <a:ext cx="365760" cy="36576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77CE21-4ADB-084F-BC03-7B45CA118408}"/>
              </a:ext>
            </a:extLst>
          </p:cNvPr>
          <p:cNvSpPr/>
          <p:nvPr/>
        </p:nvSpPr>
        <p:spPr>
          <a:xfrm>
            <a:off x="3736910" y="3634740"/>
            <a:ext cx="365760" cy="36576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2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t-test</a:t>
            </a:r>
          </a:p>
        </p:txBody>
      </p:sp>
      <p:pic>
        <p:nvPicPr>
          <p:cNvPr id="11" name="Content Placeholder 10" descr="A close-up of a map&#10;&#10;Description automatically generated">
            <a:extLst>
              <a:ext uri="{FF2B5EF4-FFF2-40B4-BE49-F238E27FC236}">
                <a16:creationId xmlns:a16="http://schemas.microsoft.com/office/drawing/2014/main" id="{786DABDE-E35A-3544-BA51-BB1F5257F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758" y="1238199"/>
            <a:ext cx="7362483" cy="5345163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F7D2743-8D54-6F40-9414-55F7042E6683}"/>
              </a:ext>
            </a:extLst>
          </p:cNvPr>
          <p:cNvSpPr/>
          <p:nvPr/>
        </p:nvSpPr>
        <p:spPr>
          <a:xfrm>
            <a:off x="4604657" y="3634740"/>
            <a:ext cx="365760" cy="36576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77CE21-4ADB-084F-BC03-7B45CA118408}"/>
              </a:ext>
            </a:extLst>
          </p:cNvPr>
          <p:cNvSpPr/>
          <p:nvPr/>
        </p:nvSpPr>
        <p:spPr>
          <a:xfrm>
            <a:off x="3736910" y="3634740"/>
            <a:ext cx="365760" cy="36576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5B81F69D-BA41-534C-B280-C37F4025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87" y="1324833"/>
            <a:ext cx="2744444" cy="230990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CF56B-AE98-0142-848B-5163F3A626FA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4787537" y="1324833"/>
            <a:ext cx="990452" cy="230990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4D59EA-B368-2B46-88D2-BEEFF0EFF031}"/>
              </a:ext>
            </a:extLst>
          </p:cNvPr>
          <p:cNvCxnSpPr>
            <a:cxnSpLocks/>
          </p:cNvCxnSpPr>
          <p:nvPr/>
        </p:nvCxnSpPr>
        <p:spPr>
          <a:xfrm flipH="1">
            <a:off x="4970417" y="3634740"/>
            <a:ext cx="807570" cy="18288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4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B3F33A7-FB61-2644-852C-36BD6B014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32" r="9952"/>
          <a:stretch/>
        </p:blipFill>
        <p:spPr>
          <a:xfrm>
            <a:off x="457199" y="4273455"/>
            <a:ext cx="4245429" cy="230990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00115B-640C-D347-9AC4-1B1CC38FF56E}"/>
              </a:ext>
            </a:extLst>
          </p:cNvPr>
          <p:cNvCxnSpPr>
            <a:cxnSpLocks/>
          </p:cNvCxnSpPr>
          <p:nvPr/>
        </p:nvCxnSpPr>
        <p:spPr>
          <a:xfrm flipH="1">
            <a:off x="454086" y="3817620"/>
            <a:ext cx="3268209" cy="45583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023075-3D5C-F542-A302-0B10CFDDDA31}"/>
              </a:ext>
            </a:extLst>
          </p:cNvPr>
          <p:cNvCxnSpPr>
            <a:cxnSpLocks/>
          </p:cNvCxnSpPr>
          <p:nvPr/>
        </p:nvCxnSpPr>
        <p:spPr>
          <a:xfrm>
            <a:off x="4117285" y="3817620"/>
            <a:ext cx="583942" cy="45583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41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72380-E353-8946-A4A2-3FDA9C33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1" r="24798" b="18026"/>
          <a:stretch/>
        </p:blipFill>
        <p:spPr>
          <a:xfrm>
            <a:off x="1008557" y="1238198"/>
            <a:ext cx="7126884" cy="53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72380-E353-8946-A4A2-3FDA9C33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1" r="24798" b="18026"/>
          <a:stretch/>
        </p:blipFill>
        <p:spPr>
          <a:xfrm>
            <a:off x="1008557" y="1238198"/>
            <a:ext cx="7126884" cy="5345163"/>
          </a:xfrm>
          <a:prstGeom prst="rect">
            <a:avLst/>
          </a:prstGeom>
        </p:spPr>
      </p:pic>
      <p:pic>
        <p:nvPicPr>
          <p:cNvPr id="7" name="Content Placeholder 4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6C96726C-7155-EE4F-B2CE-C6EC6B9C1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7" r="27231"/>
          <a:stretch/>
        </p:blipFill>
        <p:spPr>
          <a:xfrm>
            <a:off x="6150428" y="1143002"/>
            <a:ext cx="2351313" cy="26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9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72380-E353-8946-A4A2-3FDA9C33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1" r="24798" b="18026"/>
          <a:stretch/>
        </p:blipFill>
        <p:spPr>
          <a:xfrm>
            <a:off x="1008557" y="1238198"/>
            <a:ext cx="7126884" cy="534516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C96726C-7155-EE4F-B2CE-C6EC6B9C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4" r="4994"/>
          <a:stretch/>
        </p:blipFill>
        <p:spPr>
          <a:xfrm>
            <a:off x="6150428" y="1143002"/>
            <a:ext cx="2351313" cy="26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3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72380-E353-8946-A4A2-3FDA9C33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1" r="24798" b="18026"/>
          <a:stretch/>
        </p:blipFill>
        <p:spPr>
          <a:xfrm>
            <a:off x="1008557" y="1238198"/>
            <a:ext cx="7126884" cy="5345163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914F5FC4-AF1A-B14B-8CF3-206E6A41967C}"/>
              </a:ext>
            </a:extLst>
          </p:cNvPr>
          <p:cNvSpPr/>
          <p:nvPr/>
        </p:nvSpPr>
        <p:spPr>
          <a:xfrm>
            <a:off x="4844143" y="1986539"/>
            <a:ext cx="283029" cy="457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17B2AB5-339B-A74C-B7B4-7E1A6251A89B}"/>
              </a:ext>
            </a:extLst>
          </p:cNvPr>
          <p:cNvSpPr/>
          <p:nvPr/>
        </p:nvSpPr>
        <p:spPr>
          <a:xfrm>
            <a:off x="5355771" y="2879168"/>
            <a:ext cx="283029" cy="457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C96726C-7155-EE4F-B2CE-C6EC6B9C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4" r="4994"/>
          <a:stretch/>
        </p:blipFill>
        <p:spPr>
          <a:xfrm>
            <a:off x="6150428" y="1143002"/>
            <a:ext cx="2351313" cy="26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99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72380-E353-8946-A4A2-3FDA9C33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1" r="24798" b="18026"/>
          <a:stretch/>
        </p:blipFill>
        <p:spPr>
          <a:xfrm>
            <a:off x="1008557" y="1238198"/>
            <a:ext cx="7126884" cy="5345163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617B2AB5-339B-A74C-B7B4-7E1A6251A89B}"/>
              </a:ext>
            </a:extLst>
          </p:cNvPr>
          <p:cNvSpPr/>
          <p:nvPr/>
        </p:nvSpPr>
        <p:spPr>
          <a:xfrm>
            <a:off x="5355771" y="2879168"/>
            <a:ext cx="283029" cy="457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C96726C-7155-EE4F-B2CE-C6EC6B9C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4" r="4994"/>
          <a:stretch/>
        </p:blipFill>
        <p:spPr>
          <a:xfrm>
            <a:off x="6150428" y="1143002"/>
            <a:ext cx="2351313" cy="26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4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72380-E353-8946-A4A2-3FDA9C33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1" r="24798" b="18026"/>
          <a:stretch/>
        </p:blipFill>
        <p:spPr>
          <a:xfrm>
            <a:off x="1008557" y="1238198"/>
            <a:ext cx="7126884" cy="5345163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914F5FC4-AF1A-B14B-8CF3-206E6A41967C}"/>
              </a:ext>
            </a:extLst>
          </p:cNvPr>
          <p:cNvSpPr/>
          <p:nvPr/>
        </p:nvSpPr>
        <p:spPr>
          <a:xfrm>
            <a:off x="7206341" y="4483507"/>
            <a:ext cx="283029" cy="457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17B2AB5-339B-A74C-B7B4-7E1A6251A89B}"/>
              </a:ext>
            </a:extLst>
          </p:cNvPr>
          <p:cNvSpPr/>
          <p:nvPr/>
        </p:nvSpPr>
        <p:spPr>
          <a:xfrm>
            <a:off x="5355771" y="2879168"/>
            <a:ext cx="283029" cy="457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C96726C-7155-EE4F-B2CE-C6EC6B9C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4" r="4994"/>
          <a:stretch/>
        </p:blipFill>
        <p:spPr>
          <a:xfrm>
            <a:off x="6150428" y="1143002"/>
            <a:ext cx="2351313" cy="26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75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Mixed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72380-E353-8946-A4A2-3FDA9C33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8557" y="1238198"/>
            <a:ext cx="7126884" cy="53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2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Why simulation?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Great way to understand what a model is doing short of </a:t>
            </a:r>
            <a:r>
              <a:rPr lang="en-US" i="1" dirty="0">
                <a:solidFill>
                  <a:srgbClr val="FFFFFF"/>
                </a:solidFill>
              </a:rPr>
              <a:t>actually</a:t>
            </a:r>
            <a:r>
              <a:rPr lang="en-US" dirty="0">
                <a:solidFill>
                  <a:srgbClr val="FFFFFF"/>
                </a:solidFill>
              </a:rPr>
              <a:t> doing the math.</a:t>
            </a:r>
          </a:p>
          <a:p>
            <a:r>
              <a:rPr lang="en-US" dirty="0">
                <a:solidFill>
                  <a:srgbClr val="FFFFFF"/>
                </a:solidFill>
              </a:rPr>
              <a:t>Great way to ensure that a model in functioning properly</a:t>
            </a:r>
          </a:p>
          <a:p>
            <a:r>
              <a:rPr lang="en-US" dirty="0">
                <a:solidFill>
                  <a:srgbClr val="FFFFFF"/>
                </a:solidFill>
              </a:rPr>
              <a:t>Great way to gain understanding about processes we can not measure.</a:t>
            </a:r>
          </a:p>
          <a:p>
            <a:r>
              <a:rPr lang="en-US" dirty="0">
                <a:solidFill>
                  <a:srgbClr val="FFFFFF"/>
                </a:solidFill>
              </a:rPr>
              <a:t>It’s fun?</a:t>
            </a:r>
          </a:p>
        </p:txBody>
      </p:sp>
    </p:spTree>
    <p:extLst>
      <p:ext uri="{BB962C8B-B14F-4D97-AF65-F5344CB8AC3E}">
        <p14:creationId xmlns:p14="http://schemas.microsoft.com/office/powerpoint/2010/main" val="533732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Mixed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72380-E353-8946-A4A2-3FDA9C33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8557" y="1238198"/>
            <a:ext cx="7126884" cy="53451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175DF7-3139-D14B-B45A-5B348E1A81BF}"/>
              </a:ext>
            </a:extLst>
          </p:cNvPr>
          <p:cNvSpPr/>
          <p:nvPr/>
        </p:nvSpPr>
        <p:spPr>
          <a:xfrm>
            <a:off x="4223657" y="3721828"/>
            <a:ext cx="914400" cy="9144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38533D-4889-494B-9949-430D3E1E573B}"/>
              </a:ext>
            </a:extLst>
          </p:cNvPr>
          <p:cNvSpPr/>
          <p:nvPr/>
        </p:nvSpPr>
        <p:spPr>
          <a:xfrm>
            <a:off x="3380013" y="4635144"/>
            <a:ext cx="2383971" cy="9144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34CCB3-0ABD-364D-8E06-0473B4ED8E80}"/>
              </a:ext>
            </a:extLst>
          </p:cNvPr>
          <p:cNvSpPr/>
          <p:nvPr/>
        </p:nvSpPr>
        <p:spPr>
          <a:xfrm>
            <a:off x="2133599" y="1600200"/>
            <a:ext cx="2090057" cy="109837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75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Mixed model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8557" y="1238198"/>
            <a:ext cx="7126884" cy="53451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D175DF7-3139-D14B-B45A-5B348E1A81BF}"/>
              </a:ext>
            </a:extLst>
          </p:cNvPr>
          <p:cNvSpPr/>
          <p:nvPr/>
        </p:nvSpPr>
        <p:spPr>
          <a:xfrm>
            <a:off x="4223657" y="3721828"/>
            <a:ext cx="914400" cy="9144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38533D-4889-494B-9949-430D3E1E573B}"/>
              </a:ext>
            </a:extLst>
          </p:cNvPr>
          <p:cNvSpPr/>
          <p:nvPr/>
        </p:nvSpPr>
        <p:spPr>
          <a:xfrm>
            <a:off x="3380013" y="4635144"/>
            <a:ext cx="2383971" cy="9144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34CCB3-0ABD-364D-8E06-0473B4ED8E80}"/>
              </a:ext>
            </a:extLst>
          </p:cNvPr>
          <p:cNvSpPr/>
          <p:nvPr/>
        </p:nvSpPr>
        <p:spPr>
          <a:xfrm>
            <a:off x="2133599" y="1600200"/>
            <a:ext cx="2090057" cy="109837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close-up of a trophy&#10;&#10;Description automatically generated with low confidence">
            <a:extLst>
              <a:ext uri="{FF2B5EF4-FFF2-40B4-BE49-F238E27FC236}">
                <a16:creationId xmlns:a16="http://schemas.microsoft.com/office/drawing/2014/main" id="{7159D372-F780-B842-8CA7-2A22A8AA8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4880" y="3556000"/>
            <a:ext cx="1536701" cy="2158288"/>
          </a:xfr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A80BB0EB-186C-B548-814B-8F40B6E3DB84}"/>
              </a:ext>
            </a:extLst>
          </p:cNvPr>
          <p:cNvSpPr/>
          <p:nvPr/>
        </p:nvSpPr>
        <p:spPr>
          <a:xfrm rot="12321679">
            <a:off x="2550065" y="2803489"/>
            <a:ext cx="283029" cy="64008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610EF82-98E9-A043-AAE8-14C67323334D}"/>
              </a:ext>
            </a:extLst>
          </p:cNvPr>
          <p:cNvSpPr/>
          <p:nvPr/>
        </p:nvSpPr>
        <p:spPr>
          <a:xfrm rot="16200000">
            <a:off x="2888752" y="4863744"/>
            <a:ext cx="283029" cy="4572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6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Binomial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72380-E353-8946-A4A2-3FDA9C33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8557" y="1535151"/>
            <a:ext cx="7126884" cy="47512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EE5DDA-E238-3246-929B-093E3D81C88C}"/>
              </a:ext>
            </a:extLst>
          </p:cNvPr>
          <p:cNvSpPr/>
          <p:nvPr/>
        </p:nvSpPr>
        <p:spPr>
          <a:xfrm>
            <a:off x="239487" y="1060109"/>
            <a:ext cx="2830284" cy="56061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6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Binomial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72380-E353-8946-A4A2-3FDA9C33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8557" y="1535151"/>
            <a:ext cx="7126884" cy="47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6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Binomial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3122" y="1535151"/>
            <a:ext cx="6717754" cy="47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00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Binomial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3122" y="1535151"/>
            <a:ext cx="6717754" cy="4751256"/>
          </a:xfrm>
          <a:prstGeom prst="rect">
            <a:avLst/>
          </a:prstGeom>
        </p:spPr>
      </p:pic>
      <p:pic>
        <p:nvPicPr>
          <p:cNvPr id="8" name="Picture 7" descr="A picture containing outdoor&#10;&#10;Description automatically generated">
            <a:extLst>
              <a:ext uri="{FF2B5EF4-FFF2-40B4-BE49-F238E27FC236}">
                <a16:creationId xmlns:a16="http://schemas.microsoft.com/office/drawing/2014/main" id="{94E20521-F8DD-1043-A1E1-B5634F7A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83972"/>
            <a:ext cx="1712817" cy="11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3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Binomial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3122" y="1535151"/>
            <a:ext cx="6717754" cy="4751256"/>
          </a:xfrm>
          <a:prstGeom prst="rect">
            <a:avLst/>
          </a:prstGeom>
        </p:spPr>
      </p:pic>
      <p:pic>
        <p:nvPicPr>
          <p:cNvPr id="6" name="Content Placeholder 5" descr="A picture containing smoke, outdoor, fire, dark&#10;&#10;Description automatically generated">
            <a:extLst>
              <a:ext uri="{FF2B5EF4-FFF2-40B4-BE49-F238E27FC236}">
                <a16:creationId xmlns:a16="http://schemas.microsoft.com/office/drawing/2014/main" id="{C8E9C885-38AC-6E40-96BB-3D58EB9C6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3741" y="1970938"/>
            <a:ext cx="1589334" cy="1950103"/>
          </a:xfrm>
        </p:spPr>
      </p:pic>
    </p:spTree>
    <p:extLst>
      <p:ext uri="{BB962C8B-B14F-4D97-AF65-F5344CB8AC3E}">
        <p14:creationId xmlns:p14="http://schemas.microsoft.com/office/powerpoint/2010/main" val="288000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Binomial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13122" y="1535151"/>
            <a:ext cx="6717754" cy="4751256"/>
          </a:xfrm>
          <a:prstGeom prst="rect">
            <a:avLst/>
          </a:prstGeo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D40665FB-3DD9-A741-820F-3AD17D96E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25" t="30237" r="52593" b="58078"/>
          <a:stretch/>
        </p:blipFill>
        <p:spPr>
          <a:xfrm>
            <a:off x="3962400" y="2971799"/>
            <a:ext cx="435430" cy="5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51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Binomial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FF032AE-9699-244D-80B0-EAC18978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13122" y="1535151"/>
            <a:ext cx="6717754" cy="4751256"/>
          </a:xfrm>
          <a:prstGeom prst="rect">
            <a:avLst/>
          </a:prstGeo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D40665FB-3DD9-A741-820F-3AD17D96E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25" t="30237" r="52593" b="58078"/>
          <a:stretch/>
        </p:blipFill>
        <p:spPr>
          <a:xfrm>
            <a:off x="3962400" y="2971799"/>
            <a:ext cx="435430" cy="555171"/>
          </a:xfrm>
          <a:prstGeom prst="rect">
            <a:avLst/>
          </a:prstGeom>
        </p:spPr>
      </p:pic>
      <p:pic>
        <p:nvPicPr>
          <p:cNvPr id="5" name="Picture 4" descr="A picture containing text, mountain, nature, valley&#10;&#10;Description automatically generated">
            <a:extLst>
              <a:ext uri="{FF2B5EF4-FFF2-40B4-BE49-F238E27FC236}">
                <a16:creationId xmlns:a16="http://schemas.microsoft.com/office/drawing/2014/main" id="{45C32DE9-D8FE-D341-9CBB-9FAD38367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756" y="1937581"/>
            <a:ext cx="5954485" cy="394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60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Fall of </a:t>
            </a:r>
            <a:r>
              <a:rPr lang="en-US" dirty="0" err="1">
                <a:solidFill>
                  <a:schemeClr val="bg1"/>
                </a:solidFill>
              </a:rPr>
              <a:t>Gondolin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4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AA9C9EFA-A140-154B-BCCB-3F72F931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674" y="3853705"/>
            <a:ext cx="5074080" cy="2729657"/>
          </a:xfrm>
          <a:prstGeom prst="rect">
            <a:avLst/>
          </a:prstGeom>
        </p:spPr>
      </p:pic>
      <p:pic>
        <p:nvPicPr>
          <p:cNvPr id="7" name="Picture 6" descr="A picture containing outdoor, snow, nature, mountain&#10;&#10;Description automatically generated">
            <a:extLst>
              <a:ext uri="{FF2B5EF4-FFF2-40B4-BE49-F238E27FC236}">
                <a16:creationId xmlns:a16="http://schemas.microsoft.com/office/drawing/2014/main" id="{51161C09-0F74-9E4E-A385-953E17D53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31"/>
          <a:stretch/>
        </p:blipFill>
        <p:spPr>
          <a:xfrm>
            <a:off x="457200" y="1351629"/>
            <a:ext cx="5074080" cy="2341177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9B64B14-192C-444D-AE32-7B0C3E0E9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43" y="1351629"/>
            <a:ext cx="2693011" cy="2341177"/>
          </a:xfrm>
          <a:prstGeom prst="rect">
            <a:avLst/>
          </a:prstGeom>
        </p:spPr>
      </p:pic>
      <p:pic>
        <p:nvPicPr>
          <p:cNvPr id="12" name="Picture 11" descr="A picture containing painting&#10;&#10;Description automatically generated">
            <a:extLst>
              <a:ext uri="{FF2B5EF4-FFF2-40B4-BE49-F238E27FC236}">
                <a16:creationId xmlns:a16="http://schemas.microsoft.com/office/drawing/2014/main" id="{03EC33A9-4D21-E740-8FF4-0976B3CEE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53705"/>
            <a:ext cx="2729656" cy="27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7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Why simulation?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Great way to understand what a model is doing short of </a:t>
            </a:r>
            <a:r>
              <a:rPr lang="en-US" i="1" dirty="0">
                <a:solidFill>
                  <a:srgbClr val="FFFFFF"/>
                </a:solidFill>
              </a:rPr>
              <a:t>actually</a:t>
            </a:r>
            <a:r>
              <a:rPr lang="en-US" dirty="0">
                <a:solidFill>
                  <a:srgbClr val="FFFFFF"/>
                </a:solidFill>
              </a:rPr>
              <a:t> doing the math.</a:t>
            </a:r>
          </a:p>
          <a:p>
            <a:r>
              <a:rPr lang="en-US" dirty="0">
                <a:solidFill>
                  <a:srgbClr val="FFFFFF"/>
                </a:solidFill>
              </a:rPr>
              <a:t>Great way to ensure that a model in functioning properly</a:t>
            </a:r>
          </a:p>
          <a:p>
            <a:r>
              <a:rPr lang="en-US" strike="sngStrike" dirty="0">
                <a:solidFill>
                  <a:srgbClr val="FFFFFF"/>
                </a:solidFill>
              </a:rPr>
              <a:t>Great way to gain understanding about processes we can not measure.</a:t>
            </a:r>
          </a:p>
          <a:p>
            <a:r>
              <a:rPr lang="en-US" strike="sngStrike" dirty="0">
                <a:solidFill>
                  <a:srgbClr val="FFFFFF"/>
                </a:solidFill>
              </a:rPr>
              <a:t>It’s fun?</a:t>
            </a:r>
          </a:p>
        </p:txBody>
      </p:sp>
    </p:spTree>
    <p:extLst>
      <p:ext uri="{BB962C8B-B14F-4D97-AF65-F5344CB8AC3E}">
        <p14:creationId xmlns:p14="http://schemas.microsoft.com/office/powerpoint/2010/main" val="3884054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37E5-53D0-AD48-AF67-E9752FBA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 memoriam </a:t>
            </a:r>
          </a:p>
        </p:txBody>
      </p:sp>
      <p:pic>
        <p:nvPicPr>
          <p:cNvPr id="4" name="Picture 3" descr="A person writing on a chalkboard&#10;&#10;Description automatically generated with low confidence">
            <a:extLst>
              <a:ext uri="{FF2B5EF4-FFF2-40B4-BE49-F238E27FC236}">
                <a16:creationId xmlns:a16="http://schemas.microsoft.com/office/drawing/2014/main" id="{99F34130-1BB2-0844-9239-6DAF0D3CA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5" y="1710749"/>
            <a:ext cx="2786608" cy="4103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3B9D1E-7B65-3D48-A056-3E456862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397" y="1710749"/>
            <a:ext cx="2416750" cy="4103914"/>
          </a:xfrm>
          <a:prstGeom prst="rect">
            <a:avLst/>
          </a:prstGeom>
        </p:spPr>
      </p:pic>
      <p:pic>
        <p:nvPicPr>
          <p:cNvPr id="11" name="Picture 10" descr="A picture containing text, hair&#10;&#10;Description automatically generated">
            <a:extLst>
              <a:ext uri="{FF2B5EF4-FFF2-40B4-BE49-F238E27FC236}">
                <a16:creationId xmlns:a16="http://schemas.microsoft.com/office/drawing/2014/main" id="{8BD4FCF0-0568-FC44-B219-D5FC100E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41" y="1710749"/>
            <a:ext cx="3464779" cy="41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96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21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51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8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B0FB0F-2AC9-3142-A4F9-E967D81F9654}"/>
                  </a:ext>
                </a:extLst>
              </p:cNvPr>
              <p:cNvSpPr txBox="1"/>
              <p:nvPr/>
            </p:nvSpPr>
            <p:spPr>
              <a:xfrm>
                <a:off x="2639804" y="289841"/>
                <a:ext cx="38643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B0FB0F-2AC9-3142-A4F9-E967D81F9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804" y="289841"/>
                <a:ext cx="3864391" cy="646331"/>
              </a:xfrm>
              <a:prstGeom prst="rect">
                <a:avLst/>
              </a:prstGeom>
              <a:blipFill>
                <a:blip r:embed="rId3"/>
                <a:stretch>
                  <a:fillRect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B6F23E-FF1B-CA43-A5A9-E68D9E1719D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71999" y="1002882"/>
            <a:ext cx="1284515" cy="608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8222C5-FB64-694F-AACC-1F80365A749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71999" y="1002882"/>
            <a:ext cx="2198915" cy="3166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B4C7E3A-F18A-7249-BD47-FEA7A3CA5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444" y="289841"/>
            <a:ext cx="4131110" cy="71304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441542-5741-674D-A8DB-FE09F26CB90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571999" y="1002882"/>
            <a:ext cx="293915" cy="760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55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8C2E1B-4BBC-EA40-A72E-DE7F5DC4E151}"/>
                  </a:ext>
                </a:extLst>
              </p:cNvPr>
              <p:cNvSpPr txBox="1"/>
              <p:nvPr/>
            </p:nvSpPr>
            <p:spPr>
              <a:xfrm>
                <a:off x="2150668" y="253777"/>
                <a:ext cx="51490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8C2E1B-4BBC-EA40-A72E-DE7F5DC4E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668" y="253777"/>
                <a:ext cx="5149038" cy="646331"/>
              </a:xfrm>
              <a:prstGeom prst="rect">
                <a:avLst/>
              </a:prstGeom>
              <a:blipFill>
                <a:blip r:embed="rId3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DA92C7-5FFA-0643-B4CF-511B4CF39A2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679372" y="987344"/>
            <a:ext cx="892628" cy="993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5450C7E5-A60B-884E-877F-221AF5DFD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294" y="286435"/>
            <a:ext cx="5455412" cy="7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94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9C7441D-D4F6-2048-80C4-A77E06F2DA4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3242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Simulation in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In real life we build models to represent relationships between variables of interest.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Butterflies and temperature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Butterflies and pesticides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Butterflies and plants</a:t>
            </a:r>
          </a:p>
          <a:p>
            <a:r>
              <a:rPr lang="en-US" dirty="0">
                <a:solidFill>
                  <a:srgbClr val="FFFFFF"/>
                </a:solidFill>
              </a:rPr>
              <a:t>We have to do this because we cannot collect all the data in the world. </a:t>
            </a:r>
          </a:p>
          <a:p>
            <a:r>
              <a:rPr lang="en-US" dirty="0">
                <a:solidFill>
                  <a:srgbClr val="FFFFFF"/>
                </a:solidFill>
              </a:rPr>
              <a:t>If the relationships we model are important, the model should give us understanding about data we did not collect.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9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Simulation in modeling</a:t>
            </a:r>
          </a:p>
        </p:txBody>
      </p:sp>
      <p:pic>
        <p:nvPicPr>
          <p:cNvPr id="7" name="Content Placeholder 6" descr="Oscar-can2.jpe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98250" l="3929" r="98214">
                        <a14:foregroundMark x1="39286" y1="19000" x2="39286" y2="19000"/>
                        <a14:foregroundMark x1="53929" y1="15000" x2="53929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737" r="-1373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Garbage in, garbage out.</a:t>
            </a:r>
          </a:p>
          <a:p>
            <a:r>
              <a:rPr lang="en-US" dirty="0">
                <a:solidFill>
                  <a:srgbClr val="FFFFFF"/>
                </a:solidFill>
              </a:rPr>
              <a:t>A bad model will run as well as a good model.</a:t>
            </a:r>
          </a:p>
          <a:p>
            <a:r>
              <a:rPr lang="en-US" dirty="0">
                <a:solidFill>
                  <a:srgbClr val="FFFFFF"/>
                </a:solidFill>
              </a:rPr>
              <a:t>How can we know if the model we build is working properly?</a:t>
            </a:r>
          </a:p>
          <a:p>
            <a:r>
              <a:rPr lang="en-US" dirty="0">
                <a:solidFill>
                  <a:srgbClr val="FFFFFF"/>
                </a:solidFill>
              </a:rPr>
              <a:t>How do we know if the model makes sense at all?</a:t>
            </a:r>
          </a:p>
        </p:txBody>
      </p:sp>
    </p:spTree>
    <p:extLst>
      <p:ext uri="{BB962C8B-B14F-4D97-AF65-F5344CB8AC3E}">
        <p14:creationId xmlns:p14="http://schemas.microsoft.com/office/powerpoint/2010/main" val="1743570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Simulation in modeling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We use simulation to build data like those we intend to collect.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We implement the model we intend to use.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That model should return the simulated “truth.”</a:t>
            </a:r>
          </a:p>
          <a:p>
            <a:pPr marL="914400" lvl="1" indent="-514350"/>
            <a:r>
              <a:rPr lang="en-US" dirty="0">
                <a:solidFill>
                  <a:srgbClr val="FFFFFF"/>
                </a:solidFill>
              </a:rPr>
              <a:t>If it does, great! This gives some confidence that the model is working as intended. That goes not mean it is good.</a:t>
            </a:r>
          </a:p>
          <a:p>
            <a:pPr marL="914400" lvl="1" indent="-514350"/>
            <a:r>
              <a:rPr lang="en-US" dirty="0">
                <a:solidFill>
                  <a:srgbClr val="FFFFFF"/>
                </a:solidFill>
              </a:rPr>
              <a:t>If the model does not return the “truth”, figure out why!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5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IMPORTANT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You need to run the model on the data you collect, you can not just simulate data to show what you want then publish it.</a:t>
            </a:r>
          </a:p>
        </p:txBody>
      </p:sp>
      <p:pic>
        <p:nvPicPr>
          <p:cNvPr id="4" name="Picture 3" descr="ten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84" y="3348978"/>
            <a:ext cx="4619037" cy="28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84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How do we do this?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5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How do we do this?</a:t>
            </a:r>
          </a:p>
        </p:txBody>
      </p:sp>
      <p:pic>
        <p:nvPicPr>
          <p:cNvPr id="4" name="Content Placeholder 3" descr="R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47" r="-204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4591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11368</TotalTime>
  <Words>361</Words>
  <Application>Microsoft Macintosh PowerPoint</Application>
  <PresentationFormat>On-screen Show (4:3)</PresentationFormat>
  <Paragraphs>58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Cambria Math</vt:lpstr>
      <vt:lpstr>Office Theme</vt:lpstr>
      <vt:lpstr>Simulation nonsense</vt:lpstr>
      <vt:lpstr>Why simulation?</vt:lpstr>
      <vt:lpstr>Why simulation?</vt:lpstr>
      <vt:lpstr>Simulation in modeling</vt:lpstr>
      <vt:lpstr>Simulation in modeling</vt:lpstr>
      <vt:lpstr>Simulation in modeling</vt:lpstr>
      <vt:lpstr>IMPORTANT NOTE</vt:lpstr>
      <vt:lpstr>How do we do this?</vt:lpstr>
      <vt:lpstr>How do we do this?</vt:lpstr>
      <vt:lpstr>t-test</vt:lpstr>
      <vt:lpstr>t-test</vt:lpstr>
      <vt:lpstr>t-test</vt:lpstr>
      <vt:lpstr>Regression</vt:lpstr>
      <vt:lpstr>Regression</vt:lpstr>
      <vt:lpstr>Regression</vt:lpstr>
      <vt:lpstr>Regression</vt:lpstr>
      <vt:lpstr>Regression</vt:lpstr>
      <vt:lpstr>Regression</vt:lpstr>
      <vt:lpstr>Mixed model</vt:lpstr>
      <vt:lpstr>Mixed model</vt:lpstr>
      <vt:lpstr>Mixed model</vt:lpstr>
      <vt:lpstr>Binomial</vt:lpstr>
      <vt:lpstr>Binomial</vt:lpstr>
      <vt:lpstr>Binomial</vt:lpstr>
      <vt:lpstr>Binomial</vt:lpstr>
      <vt:lpstr>Binomial</vt:lpstr>
      <vt:lpstr>Binomial</vt:lpstr>
      <vt:lpstr>Binomial</vt:lpstr>
      <vt:lpstr>Fall of Gondolin </vt:lpstr>
      <vt:lpstr>In memoriam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Nevada, Reno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nonsense</dc:title>
  <dc:creator>Chris Halsch</dc:creator>
  <cp:lastModifiedBy>Christopher Halsch</cp:lastModifiedBy>
  <cp:revision>68</cp:revision>
  <dcterms:created xsi:type="dcterms:W3CDTF">2021-04-07T19:52:44Z</dcterms:created>
  <dcterms:modified xsi:type="dcterms:W3CDTF">2025-03-30T20:41:41Z</dcterms:modified>
</cp:coreProperties>
</file>